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3" r:id="rId2"/>
    <p:sldId id="270" r:id="rId3"/>
    <p:sldId id="289" r:id="rId4"/>
    <p:sldId id="271" r:id="rId5"/>
    <p:sldId id="278" r:id="rId6"/>
    <p:sldId id="279" r:id="rId7"/>
    <p:sldId id="295" r:id="rId8"/>
    <p:sldId id="296" r:id="rId9"/>
    <p:sldId id="294" r:id="rId10"/>
    <p:sldId id="280" r:id="rId11"/>
    <p:sldId id="281" r:id="rId12"/>
    <p:sldId id="284" r:id="rId13"/>
    <p:sldId id="282" r:id="rId14"/>
    <p:sldId id="286" r:id="rId15"/>
    <p:sldId id="283" r:id="rId16"/>
    <p:sldId id="285" r:id="rId17"/>
    <p:sldId id="300" r:id="rId18"/>
    <p:sldId id="287" r:id="rId19"/>
    <p:sldId id="297" r:id="rId20"/>
    <p:sldId id="275" r:id="rId21"/>
    <p:sldId id="290" r:id="rId22"/>
    <p:sldId id="292" r:id="rId23"/>
    <p:sldId id="291" r:id="rId24"/>
    <p:sldId id="277" r:id="rId25"/>
    <p:sldId id="298" r:id="rId26"/>
    <p:sldId id="299" r:id="rId27"/>
    <p:sldId id="276" r:id="rId2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93"/>
            <p14:sldId id="270"/>
            <p14:sldId id="289"/>
            <p14:sldId id="271"/>
            <p14:sldId id="278"/>
            <p14:sldId id="279"/>
            <p14:sldId id="295"/>
            <p14:sldId id="296"/>
            <p14:sldId id="294"/>
            <p14:sldId id="280"/>
            <p14:sldId id="281"/>
            <p14:sldId id="284"/>
            <p14:sldId id="282"/>
            <p14:sldId id="286"/>
            <p14:sldId id="283"/>
            <p14:sldId id="285"/>
            <p14:sldId id="300"/>
            <p14:sldId id="287"/>
            <p14:sldId id="297"/>
            <p14:sldId id="275"/>
            <p14:sldId id="290"/>
            <p14:sldId id="292"/>
            <p14:sldId id="291"/>
            <p14:sldId id="277"/>
            <p14:sldId id="298"/>
            <p14:sldId id="299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92" autoAdjust="0"/>
  </p:normalViewPr>
  <p:slideViewPr>
    <p:cSldViewPr snapToGrid="0">
      <p:cViewPr varScale="1">
        <p:scale>
          <a:sx n="66" d="100"/>
          <a:sy n="66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31.5.2023.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s://narodne-novine.nn.hr/clanci/sluzbeni/2023_05_55_948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.cc/7c47vz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admin.e-upisi.hr/files/Broj%20bodova%20potrebnih%20za%20upis%202022.pdf" TargetMode="External"/><Relationship Id="rId2" Type="http://schemas.openxmlformats.org/officeDocument/2006/relationships/hyperlink" Target="https://www.srednja.hr/srednja-kalkulator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53BBE2-2968-4D97-B970-2AD4C291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DNEVNI RED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810F9-1F8E-43E1-9171-4783C2377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1. Predstavljanje Srednje škole Čazma – ravnateljica Irena Ivanović</a:t>
            </a:r>
          </a:p>
          <a:p>
            <a:pPr marL="0" indent="0">
              <a:buNone/>
            </a:pPr>
            <a:r>
              <a:rPr lang="hr-HR" dirty="0"/>
              <a:t>2. Upis u srednju školu – pedagoginja Ivana Kovačević Bikić</a:t>
            </a:r>
          </a:p>
          <a:p>
            <a:pPr marL="0" indent="0">
              <a:buNone/>
            </a:pPr>
            <a:r>
              <a:rPr lang="hr-HR" dirty="0"/>
              <a:t>3. Razno - razrednice</a:t>
            </a:r>
          </a:p>
        </p:txBody>
      </p:sp>
    </p:spTree>
    <p:extLst>
      <p:ext uri="{BB962C8B-B14F-4D97-AF65-F5344CB8AC3E}">
        <p14:creationId xmlns:p14="http://schemas.microsoft.com/office/powerpoint/2010/main" val="292625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F9B1A7-36D2-43E6-8537-9615620F0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7B72D1C-3EB8-4C10-BB96-2C729BD2A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98DB6C10-3E76-4329-8133-D32D4DA2D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7" y="0"/>
            <a:ext cx="12139563" cy="703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53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199"/>
            <a:ext cx="8318001" cy="4285388"/>
          </a:xfrm>
        </p:spPr>
        <p:txBody>
          <a:bodyPr>
            <a:normAutofit lnSpcReduction="10000"/>
          </a:bodyPr>
          <a:lstStyle/>
          <a:p>
            <a:r>
              <a:rPr lang="hr-HR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https://narodne-novine.nn.hr/clanci/sluzbeni/2023_05_55_948.html</a:t>
            </a:r>
            <a:endParaRPr lang="hr-HR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početak prijava u sustav: </a:t>
            </a:r>
            <a:r>
              <a:rPr lang="hr-HR" sz="1800" dirty="0">
                <a:highlight>
                  <a:srgbClr val="FFFF00"/>
                </a:highlight>
              </a:rPr>
              <a:t>29. 5. 2023.</a:t>
            </a:r>
          </a:p>
          <a:p>
            <a:r>
              <a:rPr lang="hr-HR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rijava obrazovnih programa: </a:t>
            </a:r>
            <a:r>
              <a:rPr lang="hr-HR" sz="1800" dirty="0">
                <a:highlight>
                  <a:srgbClr val="FFFF00"/>
                </a:highlight>
              </a:rPr>
              <a:t>28. 6. - 7. 7. 2023.</a:t>
            </a:r>
          </a:p>
          <a:p>
            <a:pPr>
              <a:buFontTx/>
              <a:buChar char="-"/>
            </a:pPr>
            <a:r>
              <a:rPr lang="hr-HR" sz="1800" dirty="0"/>
              <a:t>dostava dokumenata kojima se ostvaruju dodatna prava za upis (dostavljaju se    putem srednje.e-upisi.hr)</a:t>
            </a:r>
          </a:p>
          <a:p>
            <a:pPr marL="0" indent="0">
              <a:buNone/>
            </a:pPr>
            <a:r>
              <a:rPr lang="hr-HR" sz="1800" dirty="0"/>
              <a:t>- provođenje dodatnih ispita: </a:t>
            </a:r>
            <a:r>
              <a:rPr lang="hr-HR" sz="1800" dirty="0">
                <a:highlight>
                  <a:srgbClr val="FFFF00"/>
                </a:highlight>
              </a:rPr>
              <a:t>3. 7. - 6. 7. 2023.</a:t>
            </a:r>
            <a:endParaRPr lang="hr-HR" sz="1800" dirty="0"/>
          </a:p>
          <a:p>
            <a:r>
              <a:rPr lang="hr-HR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bjava konačnih ljestvica poretka</a:t>
            </a:r>
            <a:r>
              <a:rPr lang="hr-HR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1800" dirty="0">
                <a:highlight>
                  <a:srgbClr val="FFFF00"/>
                </a:highlight>
              </a:rPr>
              <a:t>10. 7. 2023.</a:t>
            </a:r>
          </a:p>
          <a:p>
            <a:r>
              <a:rPr lang="hr-HR" sz="1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hr-HR" sz="1800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PIS: </a:t>
            </a:r>
            <a:r>
              <a:rPr lang="hr-HR" sz="1800" dirty="0">
                <a:highlight>
                  <a:srgbClr val="FFFF00"/>
                </a:highlight>
              </a:rPr>
              <a:t>10. 7. - 13. 7. 2023</a:t>
            </a:r>
          </a:p>
          <a:p>
            <a:pPr marL="0" indent="0">
              <a:buNone/>
            </a:pPr>
            <a:r>
              <a:rPr lang="hr-HR" sz="1800" dirty="0">
                <a:highlight>
                  <a:srgbClr val="FFFF00"/>
                </a:highlight>
              </a:rPr>
              <a:t>1. UPISNICA (elektroničkim putem/dolaskom u srednju školu)</a:t>
            </a:r>
          </a:p>
          <a:p>
            <a:pPr marL="0" indent="0">
              <a:buNone/>
            </a:pPr>
            <a:r>
              <a:rPr lang="hr-HR" sz="1800" dirty="0">
                <a:highlight>
                  <a:srgbClr val="FFFF00"/>
                </a:highlight>
              </a:rPr>
              <a:t>2. potvrda liječnika školske medicine</a:t>
            </a:r>
          </a:p>
          <a:p>
            <a:pPr marL="0" indent="0">
              <a:buNone/>
            </a:pPr>
            <a:r>
              <a:rPr lang="hr-HR" sz="1800" dirty="0">
                <a:highlight>
                  <a:srgbClr val="FFFF00"/>
                </a:highlight>
              </a:rPr>
              <a:t>3. potvrda obiteljskog liječnika ili liječnička svjedodžba medicine rada</a:t>
            </a: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E91AD1-B89D-424F-9809-06F9A2BB3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139"/>
            <a:ext cx="10515600" cy="4029891"/>
          </a:xfrm>
        </p:spPr>
        <p:txBody>
          <a:bodyPr>
            <a:normAutofit fontScale="92500"/>
          </a:bodyPr>
          <a:lstStyle/>
          <a:p>
            <a:r>
              <a:rPr lang="hr-HR" sz="3000" dirty="0">
                <a:cs typeface="Times New Roman" panose="02020603050405020304" pitchFamily="18" charset="0"/>
              </a:rPr>
              <a:t>Jedinstveni popis zdravstvenih kontraindikacija srednjoškolskih obrazovnih programa u svrhu upisa u I. razred srednje škole </a:t>
            </a:r>
          </a:p>
          <a:p>
            <a:pPr marL="0" indent="0">
              <a:buNone/>
            </a:pPr>
            <a:r>
              <a:rPr lang="hr-HR" sz="2600" dirty="0">
                <a:cs typeface="Times New Roman" panose="02020603050405020304" pitchFamily="18" charset="0"/>
              </a:rPr>
              <a:t>https://www.google.com/url?sa=t&amp;rct=j&amp;q=&amp;esrc=s&amp;source=web&amp;cd=&amp;cad=rja&amp;uact=8&amp;ved=2ahUKEwiOvbCxtZ3_AhWFjaQKHTxuAJUQFnoECAgQAQ&amp;url=https%3A%2F%2Fmzo.gov.hr%2FUserDocsImages%2Fdokumenti%2FDokumenti-ZakonskiPodzakonski-Akti%2FJedinstveni%2520popis%2520zdravstvenih%2520kontraindikacija%2520srednjo%25C5%25A1kolskih%2520obrazovnih%2520programa%2520u%2520svrhu%2520upisa%2520u%2520I.%2520razred%2520srednje%2520%25C5%25A1kole%2520-%2520MZOS%25202015..pdf&amp;usg=AOvVaw0nG-qmYpsk0x_WbV6H78dG</a:t>
            </a:r>
          </a:p>
          <a:p>
            <a:pPr marL="0" indent="0">
              <a:buNone/>
            </a:pPr>
            <a:endParaRPr lang="hr-HR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5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52449" y="2233348"/>
            <a:ext cx="675573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54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54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škole</a:t>
            </a:r>
            <a:endParaRPr lang="hr-HR" sz="5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hr-HR" sz="5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hr-HR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RODITELJSKI SASTANAK, 31.5.2023.</a:t>
            </a:r>
          </a:p>
          <a:p>
            <a:pPr algn="ctr"/>
            <a:r>
              <a:rPr lang="hr-HR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Ivana Kovačević Bikić, pedagoginja</a:t>
            </a:r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highlight>
                  <a:srgbClr val="FF00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Prijava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highlight>
                  <a:srgbClr val="FF00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programa</a:t>
            </a:r>
            <a:endParaRPr lang="en-US" sz="1600" dirty="0">
              <a:highlight>
                <a:srgbClr val="FF0000"/>
              </a:highlight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Unos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dokumentacije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prednosti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rasporeda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Izlazak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provjere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ako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takvi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prijavljeni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ljestvica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Ispis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prijenos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highlight>
                  <a:srgbClr val="FF00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u</a:t>
            </a:r>
            <a:r>
              <a:rPr lang="en-US" sz="1600" dirty="0" err="1">
                <a:effectLst/>
                <a:highlight>
                  <a:srgbClr val="FF00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pisnica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sustav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dokument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kojim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roditelj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skrbnik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potvrđuju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svoj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školu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koje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ostvarili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pravo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upisa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Upisnicu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moraju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sustav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prenijeti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u="sng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mora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potpisana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od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strane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roditelja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16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skrbnika</a:t>
            </a:r>
            <a:r>
              <a:rPr lang="en-US" sz="16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en-US" sz="1600" i="1" dirty="0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crobat Document" r:id="rId4" imgW="5667178" imgH="8019733" progId="Acrobat.Document.DC">
                  <p:embed/>
                </p:oleObj>
              </mc:Choice>
              <mc:Fallback>
                <p:oleObj name="Acrobat Document" r:id="rId4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endParaRPr lang="hr-HR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hr-HR" dirty="0"/>
              <a:t>31. 5. u 10 sati</a:t>
            </a:r>
          </a:p>
          <a:p>
            <a:r>
              <a:rPr lang="hr-HR" dirty="0"/>
              <a:t>poveznica putem koje se pristupa </a:t>
            </a:r>
            <a:r>
              <a:rPr lang="hr-HR" dirty="0" err="1"/>
              <a:t>webinaru</a:t>
            </a:r>
            <a:r>
              <a:rPr lang="hr-HR" dirty="0"/>
              <a:t> je: </a:t>
            </a:r>
            <a:r>
              <a:rPr lang="hr-HR" dirty="0">
                <a:hlinkClick r:id="rId3"/>
              </a:rPr>
              <a:t>http://tiny.cc/7c47vz</a:t>
            </a:r>
            <a:r>
              <a:rPr lang="hr-HR" dirty="0"/>
              <a:t>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hr-HR" sz="32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W</a:t>
            </a:r>
            <a:r>
              <a:rPr lang="hr-HR" sz="32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ebinar</a:t>
            </a:r>
            <a:r>
              <a:rPr lang="hr-HR" sz="32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62E314-256B-4769-ACE3-F63C17ED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Upisi u učenički dom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88DB3E-1914-4737-B03F-99B02A5F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https://mzo.gov.hr/istaknute-teme/odgoj-i-obrazovanje/srednjoskolski-odgoj-i-obrazovanje/ucenicki-domovi/463</a:t>
            </a:r>
          </a:p>
        </p:txBody>
      </p:sp>
    </p:spTree>
    <p:extLst>
      <p:ext uri="{BB962C8B-B14F-4D97-AF65-F5344CB8AC3E}">
        <p14:creationId xmlns:p14="http://schemas.microsoft.com/office/powerpoint/2010/main" val="2061930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9C1729-DFCD-44F9-840E-E57EF988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Informacije o upisima u srednju školu i učenički dom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8C7484-8340-443C-8491-7AF3886E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r-HR" dirty="0"/>
              <a:t>• razrednik</a:t>
            </a:r>
            <a:br>
              <a:rPr lang="hr-HR" dirty="0"/>
            </a:br>
            <a:r>
              <a:rPr lang="hr-HR" dirty="0"/>
              <a:t>• stručni suradnici</a:t>
            </a:r>
            <a:br>
              <a:rPr lang="hr-HR" dirty="0"/>
            </a:br>
            <a:r>
              <a:rPr lang="hr-HR" dirty="0"/>
              <a:t>• na internetskim stranicama srednje škole/učeničkog doma</a:t>
            </a:r>
            <a:br>
              <a:rPr lang="hr-HR" dirty="0"/>
            </a:br>
            <a:r>
              <a:rPr lang="hr-HR" dirty="0"/>
              <a:t>• od djelatnika srednje škole</a:t>
            </a:r>
          </a:p>
        </p:txBody>
      </p:sp>
    </p:spTree>
    <p:extLst>
      <p:ext uri="{BB962C8B-B14F-4D97-AF65-F5344CB8AC3E}">
        <p14:creationId xmlns:p14="http://schemas.microsoft.com/office/powerpoint/2010/main" val="3206581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Pravilnik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elementima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kriterijima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izbor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I.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razred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2000" dirty="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2000" dirty="0"/>
              <a:t>)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Odluka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2000" dirty="0">
                <a:hlinkClick r:id="rId4"/>
              </a:rPr>
              <a:t>Upisi u srednje škole (e-upisi.hr)</a:t>
            </a:r>
            <a:r>
              <a:rPr lang="en-US" sz="2000" dirty="0"/>
              <a:t>)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Upute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dirty="0">
                <a:hlinkClick r:id="rId5"/>
              </a:rPr>
              <a:t>Upute za učenike.pdf (e-upisi.hr)</a:t>
            </a:r>
            <a:r>
              <a:rPr lang="en-US" dirty="0"/>
              <a:t>)</a:t>
            </a:r>
            <a:endParaRPr lang="hr-HR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dirty="0">
                <a:hlinkClick r:id="rId6"/>
              </a:rPr>
              <a:t>Upisi u srednje škole (e-upisi.hr)</a:t>
            </a:r>
            <a:r>
              <a:rPr lang="en-US" dirty="0"/>
              <a:t>)</a:t>
            </a:r>
            <a:endParaRPr lang="hr-HR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dirty="0">
                <a:hlinkClick r:id="rId4"/>
              </a:rPr>
              <a:t>Upisi u srednje škole (e-upisi.hr)</a:t>
            </a:r>
            <a:r>
              <a:rPr lang="en-US" dirty="0"/>
              <a:t>)</a:t>
            </a:r>
            <a:endParaRPr lang="en-US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dirty="0">
                <a:hlinkClick r:id="rId7"/>
              </a:rPr>
              <a:t>CARNET Meduza</a:t>
            </a:r>
            <a:r>
              <a:rPr lang="en-US" dirty="0"/>
              <a:t>)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2000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skrbnici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login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pomoću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@skole.hr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računa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kandidate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pomoću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vjerodajnica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e-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Građana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skrbnike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</a:t>
            </a: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 marL="0" lvl="0" indent="0">
              <a:buNone/>
            </a:pP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Prosjeci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svih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predmeta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posljednja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četiri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razreda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(max. 20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trajanju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manjem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od tri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posljednja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razreda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Hrvatskog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Matematike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prvog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stranog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jezika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(max. 50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od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najmanje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tri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vezanih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obrta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triju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predmeta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važnih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nastavak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obrazovanja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pojedinim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programima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– </a:t>
            </a:r>
            <a:r>
              <a:rPr lang="en-US" sz="1600" dirty="0" err="1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dva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propisana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Pravilnikom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1600" dirty="0" err="1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jednom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odlučuje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srednja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škola</a:t>
            </a:r>
            <a:r>
              <a:rPr lang="en-US" sz="1600" dirty="0">
                <a:highlight>
                  <a:srgbClr val="00FF00"/>
                </a:highlight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(max. 80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Gimnazijski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trajanju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najmanje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četiri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Provjera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posebnih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znanja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vještina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sposobnosti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darovitosti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Rezultati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postignuti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natjecanjima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znanju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Rezultati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postignuti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natjecanjima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školskih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sportskih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društava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sportske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odjele</a:t>
            </a:r>
            <a:endParaRPr lang="hr-HR" sz="14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54FE4B-B0D8-47C3-9288-BC3605E92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25"/>
            <a:ext cx="10515600" cy="5686425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/>
              <a:t>Strukovne škole - trogodišnji programi (maksimalno 50 bodova):</a:t>
            </a:r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b="1" dirty="0"/>
              <a:t>A) Zbroj zaključnih ocjena zadnja četiri razreda (opći uspjeh):</a:t>
            </a:r>
            <a:endParaRPr lang="hr-HR" dirty="0"/>
          </a:p>
          <a:p>
            <a:br>
              <a:rPr lang="hr-HR" dirty="0"/>
            </a:br>
            <a:r>
              <a:rPr lang="hr-HR" dirty="0"/>
              <a:t>5. razred - 4,32</a:t>
            </a:r>
            <a:br>
              <a:rPr lang="hr-HR" dirty="0"/>
            </a:br>
            <a:r>
              <a:rPr lang="hr-HR" dirty="0"/>
              <a:t>6. razred - 4,01</a:t>
            </a:r>
            <a:br>
              <a:rPr lang="hr-HR" dirty="0"/>
            </a:br>
            <a:r>
              <a:rPr lang="hr-HR" dirty="0"/>
              <a:t>7. razred - 4,25</a:t>
            </a:r>
            <a:br>
              <a:rPr lang="hr-HR" dirty="0"/>
            </a:br>
            <a:r>
              <a:rPr lang="hr-HR" dirty="0"/>
              <a:t>8. razred - 3,82</a:t>
            </a:r>
            <a:br>
              <a:rPr lang="hr-HR" dirty="0"/>
            </a:br>
            <a:r>
              <a:rPr lang="hr-HR" dirty="0"/>
              <a:t>-------------------</a:t>
            </a:r>
            <a:br>
              <a:rPr lang="hr-HR" dirty="0"/>
            </a:br>
            <a:r>
              <a:rPr lang="hr-HR" dirty="0"/>
              <a:t>ukupno      </a:t>
            </a:r>
            <a:r>
              <a:rPr lang="hr-HR" b="1" dirty="0"/>
              <a:t>16,40</a:t>
            </a:r>
            <a:br>
              <a:rPr lang="hr-HR" dirty="0"/>
            </a:br>
            <a:br>
              <a:rPr lang="hr-HR" dirty="0"/>
            </a:br>
            <a:r>
              <a:rPr lang="hr-HR" b="1" dirty="0"/>
              <a:t>B) Zbroj zaključnih ocjena 7. i 8. razreda iz predmeta hrvatski jezik, matematika i prvi strani jezik.</a:t>
            </a:r>
            <a:endParaRPr lang="hr-HR" dirty="0"/>
          </a:p>
          <a:p>
            <a:br>
              <a:rPr lang="hr-HR" dirty="0"/>
            </a:br>
            <a:r>
              <a:rPr lang="hr-HR" dirty="0"/>
              <a:t>                       Hrvatski jezik            Matematika            1. strani jezik</a:t>
            </a:r>
            <a:br>
              <a:rPr lang="hr-HR" dirty="0"/>
            </a:br>
            <a:r>
              <a:rPr lang="hr-HR" dirty="0"/>
              <a:t>7. razred                   4                              4                                4</a:t>
            </a:r>
            <a:br>
              <a:rPr lang="hr-HR" dirty="0"/>
            </a:br>
            <a:r>
              <a:rPr lang="hr-HR" dirty="0"/>
              <a:t>8. razred                   4                              3                                4</a:t>
            </a:r>
            <a:br>
              <a:rPr lang="hr-HR" dirty="0"/>
            </a:br>
            <a:r>
              <a:rPr lang="hr-HR" dirty="0"/>
              <a:t>-------------------------------------------------------------------------------------</a:t>
            </a:r>
            <a:br>
              <a:rPr lang="hr-HR" dirty="0"/>
            </a:br>
            <a:r>
              <a:rPr lang="hr-HR" dirty="0"/>
              <a:t>ukupno                     8              +              7                +              8            =          </a:t>
            </a:r>
            <a:r>
              <a:rPr lang="hr-HR" b="1" dirty="0"/>
              <a:t>25</a:t>
            </a:r>
            <a:br>
              <a:rPr lang="hr-HR" dirty="0"/>
            </a:br>
            <a:br>
              <a:rPr lang="hr-HR" dirty="0"/>
            </a:br>
            <a:r>
              <a:rPr lang="hr-HR" b="1" dirty="0"/>
              <a:t>A + B = broj bodova za upis na temelju ocjena</a:t>
            </a:r>
            <a:endParaRPr lang="hr-HR" dirty="0"/>
          </a:p>
          <a:p>
            <a:br>
              <a:rPr lang="hr-HR" dirty="0"/>
            </a:br>
            <a:r>
              <a:rPr lang="hr-HR" dirty="0"/>
              <a:t>16,40 + 25 = </a:t>
            </a:r>
            <a:r>
              <a:rPr lang="hr-HR" b="1" dirty="0"/>
              <a:t>41,40</a:t>
            </a:r>
            <a:r>
              <a:rPr lang="hr-HR" dirty="0"/>
              <a:t> + bodovi prema posebnim i dodatnim elementima (prema odluci MZOS)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099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D21B34-5C27-4A83-A7AA-C4F00218F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962649"/>
          </a:xfrm>
        </p:spPr>
        <p:txBody>
          <a:bodyPr>
            <a:normAutofit fontScale="55000" lnSpcReduction="20000"/>
          </a:bodyPr>
          <a:lstStyle/>
          <a:p>
            <a:r>
              <a:rPr lang="hr-HR" b="1" dirty="0"/>
              <a:t>Gimnazije i četverogodišnji programi strukovnih škola (maksimalno 80 bodova)</a:t>
            </a:r>
            <a:br>
              <a:rPr lang="hr-HR" dirty="0"/>
            </a:br>
            <a:br>
              <a:rPr lang="hr-HR" dirty="0"/>
            </a:br>
            <a:br>
              <a:rPr lang="hr-HR" b="1" dirty="0"/>
            </a:br>
            <a:r>
              <a:rPr lang="hr-HR" b="1" dirty="0"/>
              <a:t>A) Zbroj zaključnih ocjena zadnja četiri razreda (opći uspjeh):</a:t>
            </a:r>
            <a:endParaRPr lang="hr-HR" dirty="0"/>
          </a:p>
          <a:p>
            <a:br>
              <a:rPr lang="hr-HR" dirty="0"/>
            </a:br>
            <a:r>
              <a:rPr lang="hr-HR" dirty="0"/>
              <a:t>5. razred - 4,72</a:t>
            </a:r>
            <a:br>
              <a:rPr lang="hr-HR" dirty="0"/>
            </a:br>
            <a:r>
              <a:rPr lang="hr-HR" dirty="0"/>
              <a:t>6. razred - 4,50</a:t>
            </a:r>
            <a:br>
              <a:rPr lang="hr-HR" dirty="0"/>
            </a:br>
            <a:r>
              <a:rPr lang="hr-HR" dirty="0"/>
              <a:t>7. razred - 4,25</a:t>
            </a:r>
            <a:br>
              <a:rPr lang="hr-HR" dirty="0"/>
            </a:br>
            <a:r>
              <a:rPr lang="hr-HR" dirty="0"/>
              <a:t>8. razred - 4,62</a:t>
            </a:r>
            <a:br>
              <a:rPr lang="hr-HR" dirty="0"/>
            </a:br>
            <a:r>
              <a:rPr lang="hr-HR" dirty="0"/>
              <a:t>-------------------</a:t>
            </a:r>
            <a:br>
              <a:rPr lang="hr-HR" dirty="0"/>
            </a:br>
            <a:r>
              <a:rPr lang="hr-HR" dirty="0"/>
              <a:t>ukupno      </a:t>
            </a:r>
            <a:r>
              <a:rPr lang="hr-HR" b="1" dirty="0"/>
              <a:t>18,09</a:t>
            </a:r>
            <a:br>
              <a:rPr lang="hr-HR" dirty="0"/>
            </a:br>
            <a:br>
              <a:rPr lang="hr-HR" dirty="0"/>
            </a:br>
            <a:r>
              <a:rPr lang="hr-HR" b="1" dirty="0"/>
              <a:t>B) Zbroj zaključnih ocjena 7. i 8. razreda iz predmeta hrvatski jezik, matematika i prvi strani jezik.</a:t>
            </a:r>
            <a:endParaRPr lang="hr-HR" dirty="0"/>
          </a:p>
          <a:p>
            <a:br>
              <a:rPr lang="hr-HR" b="1" dirty="0"/>
            </a:br>
            <a:r>
              <a:rPr lang="hr-HR" dirty="0"/>
              <a:t>                       Hrvatski jezik            Matematika            1. strani jezik</a:t>
            </a:r>
            <a:br>
              <a:rPr lang="hr-HR" dirty="0"/>
            </a:br>
            <a:r>
              <a:rPr lang="hr-HR" dirty="0"/>
              <a:t>7. razred                   5                              4                                5</a:t>
            </a:r>
            <a:br>
              <a:rPr lang="hr-HR" dirty="0"/>
            </a:br>
            <a:r>
              <a:rPr lang="hr-HR" dirty="0"/>
              <a:t>8. razred                   5                              5                                5</a:t>
            </a:r>
            <a:br>
              <a:rPr lang="hr-HR" dirty="0"/>
            </a:br>
            <a:r>
              <a:rPr lang="hr-HR" dirty="0"/>
              <a:t>-------------------------------------------------------------------------------------</a:t>
            </a:r>
            <a:br>
              <a:rPr lang="hr-HR" dirty="0"/>
            </a:br>
            <a:r>
              <a:rPr lang="hr-HR" dirty="0"/>
              <a:t>ukupno                     10              +             9                +             10            =         </a:t>
            </a:r>
            <a:r>
              <a:rPr lang="hr-HR" b="1" dirty="0"/>
              <a:t>29</a:t>
            </a:r>
            <a:br>
              <a:rPr lang="hr-HR" dirty="0"/>
            </a:br>
            <a:br>
              <a:rPr lang="hr-HR" dirty="0"/>
            </a:br>
            <a:r>
              <a:rPr lang="hr-HR" b="1" dirty="0"/>
              <a:t>C) Zbroj zaključnih ocjena 7. i 8. razreda iz 3 predmeta značajna za upis u pojedini program</a:t>
            </a:r>
            <a:endParaRPr lang="hr-HR" dirty="0"/>
          </a:p>
          <a:p>
            <a:br>
              <a:rPr lang="hr-HR" dirty="0"/>
            </a:br>
            <a:r>
              <a:rPr lang="hr-HR" dirty="0"/>
              <a:t>                         1. predmet               2. predmet                3. predmet (određuje škola)</a:t>
            </a:r>
            <a:br>
              <a:rPr lang="hr-HR" dirty="0"/>
            </a:br>
            <a:r>
              <a:rPr lang="hr-HR" dirty="0"/>
              <a:t>7. razred                   5                              4                                4</a:t>
            </a:r>
            <a:br>
              <a:rPr lang="hr-HR" dirty="0"/>
            </a:br>
            <a:r>
              <a:rPr lang="hr-HR" dirty="0"/>
              <a:t>8. razred                   5                              5                                4</a:t>
            </a:r>
            <a:br>
              <a:rPr lang="hr-HR" dirty="0"/>
            </a:br>
            <a:r>
              <a:rPr lang="hr-HR" dirty="0"/>
              <a:t>-------------------------------------------------------------------------------------</a:t>
            </a:r>
            <a:br>
              <a:rPr lang="hr-HR" dirty="0"/>
            </a:br>
            <a:r>
              <a:rPr lang="hr-HR" dirty="0"/>
              <a:t>ukupno                     10              +             9                +             8             =          </a:t>
            </a:r>
            <a:r>
              <a:rPr lang="hr-HR" b="1" dirty="0"/>
              <a:t>27</a:t>
            </a:r>
            <a:br>
              <a:rPr lang="hr-HR" dirty="0"/>
            </a:br>
            <a:br>
              <a:rPr lang="hr-HR" dirty="0"/>
            </a:br>
            <a:r>
              <a:rPr lang="hr-HR" b="1" dirty="0"/>
              <a:t>A + B + C = broj bodova za upis na temelju ocjena</a:t>
            </a:r>
            <a:endParaRPr lang="hr-HR" dirty="0"/>
          </a:p>
          <a:p>
            <a:br>
              <a:rPr lang="hr-HR" dirty="0"/>
            </a:br>
            <a:r>
              <a:rPr lang="hr-HR" dirty="0"/>
              <a:t>18,09 + 29 + 27 = </a:t>
            </a:r>
            <a:r>
              <a:rPr lang="hr-HR" b="1" dirty="0"/>
              <a:t>74,09</a:t>
            </a:r>
            <a:r>
              <a:rPr lang="hr-HR" dirty="0"/>
              <a:t> + bodovi prema posebnim i dodatnim elementima (prema odluci MZO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3004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5EF187-C89E-4473-9E36-EF9F53D39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567"/>
            <a:ext cx="10515600" cy="402989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IZRAČUN BROJA BODOVA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https://www.srednja.hr/srednja-kalkulator/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BROJ BODOVA POTREBNIH ZA UPIS 2022.</a:t>
            </a:r>
          </a:p>
          <a:p>
            <a:pPr marL="0" indent="0">
              <a:buNone/>
            </a:pPr>
            <a:r>
              <a:rPr lang="hr-HR" dirty="0">
                <a:hlinkClick r:id="rId3"/>
              </a:rPr>
              <a:t>https://srednjeadmin.e-upisi.hr/files/Broj%20bodova%20potrebnih%20za%20upis%202022.pdf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79561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1736</Words>
  <Application>Microsoft Office PowerPoint</Application>
  <PresentationFormat>Široki zaslon</PresentationFormat>
  <Paragraphs>275</Paragraphs>
  <Slides>27</Slides>
  <Notes>19</Notes>
  <HiddenSlides>0</HiddenSlides>
  <MMClips>0</MMClips>
  <ScaleCrop>false</ScaleCrop>
  <HeadingPairs>
    <vt:vector size="8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5" baseType="lpstr">
      <vt:lpstr>Arial</vt:lpstr>
      <vt:lpstr>Calibri</vt:lpstr>
      <vt:lpstr>Open Sans</vt:lpstr>
      <vt:lpstr>Segoe UI</vt:lpstr>
      <vt:lpstr>Source Sans Pro</vt:lpstr>
      <vt:lpstr>Times New Roman</vt:lpstr>
      <vt:lpstr>1_Office Theme</vt:lpstr>
      <vt:lpstr>Acrobat Document</vt:lpstr>
      <vt:lpstr>DNEVNI RED</vt:lpstr>
      <vt:lpstr>PowerPoint prezentacija</vt:lpstr>
      <vt:lpstr>Ciljevi prezentacije</vt:lpstr>
      <vt:lpstr>Struktura prezentacije</vt:lpstr>
      <vt:lpstr>Upisi u srednju - poveznice</vt:lpstr>
      <vt:lpstr>PowerPoint prezentacija</vt:lpstr>
      <vt:lpstr>PowerPoint prezentacija</vt:lpstr>
      <vt:lpstr>PowerPoint prezentacija</vt:lpstr>
      <vt:lpstr>PowerPoint prezentacija</vt:lpstr>
      <vt:lpstr>Pravilnik o elementima i kriterijima vrednovanja - Natjecanja iz znanja</vt:lpstr>
      <vt:lpstr>Pravilnik o elementima i kriterijima vrednovanja - Sportska natjecanja</vt:lpstr>
      <vt:lpstr>PowerPoint prezentacija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PowerPoint prezentacija</vt:lpstr>
      <vt:lpstr>Odluka o upisu</vt:lpstr>
      <vt:lpstr>PowerPoint prezentacija</vt:lpstr>
      <vt:lpstr>Poslovi za kandidate i roditelje/skrbnike</vt:lpstr>
      <vt:lpstr>Postupak preuzimanja i prenošenja upisnice</vt:lpstr>
      <vt:lpstr>PowerPoint prezentacija</vt:lpstr>
      <vt:lpstr>PowerPoint prezentacija</vt:lpstr>
      <vt:lpstr>Webinar za roditelje i kandidate</vt:lpstr>
      <vt:lpstr>Upisi u učenički dom</vt:lpstr>
      <vt:lpstr>Informacije o upisima u srednju školu i učenički dom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Pedagoginja</cp:lastModifiedBy>
  <cp:revision>31</cp:revision>
  <dcterms:created xsi:type="dcterms:W3CDTF">2023-04-03T10:48:35Z</dcterms:created>
  <dcterms:modified xsi:type="dcterms:W3CDTF">2023-05-31T15:27:13Z</dcterms:modified>
</cp:coreProperties>
</file>